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85" r:id="rId3"/>
    <p:sldId id="413" r:id="rId4"/>
    <p:sldId id="439" r:id="rId5"/>
    <p:sldId id="384" r:id="rId6"/>
    <p:sldId id="420" r:id="rId7"/>
    <p:sldId id="264" r:id="rId8"/>
    <p:sldId id="362" r:id="rId9"/>
    <p:sldId id="380" r:id="rId10"/>
    <p:sldId id="424" r:id="rId11"/>
    <p:sldId id="266" r:id="rId12"/>
    <p:sldId id="267" r:id="rId13"/>
    <p:sldId id="378" r:id="rId14"/>
    <p:sldId id="415" r:id="rId15"/>
    <p:sldId id="271" r:id="rId16"/>
    <p:sldId id="417" r:id="rId17"/>
    <p:sldId id="275" r:id="rId18"/>
    <p:sldId id="276" r:id="rId19"/>
    <p:sldId id="277" r:id="rId20"/>
    <p:sldId id="281" r:id="rId21"/>
    <p:sldId id="442" r:id="rId22"/>
    <p:sldId id="448" r:id="rId23"/>
    <p:sldId id="288" r:id="rId24"/>
    <p:sldId id="443" r:id="rId25"/>
    <p:sldId id="289" r:id="rId26"/>
    <p:sldId id="290" r:id="rId27"/>
    <p:sldId id="399" r:id="rId28"/>
    <p:sldId id="426" r:id="rId29"/>
    <p:sldId id="400" r:id="rId30"/>
    <p:sldId id="444" r:id="rId31"/>
    <p:sldId id="427" r:id="rId32"/>
    <p:sldId id="377" r:id="rId33"/>
    <p:sldId id="446" r:id="rId34"/>
    <p:sldId id="428" r:id="rId35"/>
    <p:sldId id="366" r:id="rId36"/>
    <p:sldId id="292" r:id="rId37"/>
    <p:sldId id="293" r:id="rId38"/>
    <p:sldId id="294" r:id="rId39"/>
    <p:sldId id="436" r:id="rId40"/>
    <p:sldId id="429" r:id="rId41"/>
    <p:sldId id="295" r:id="rId42"/>
    <p:sldId id="296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438" r:id="rId53"/>
    <p:sldId id="369" r:id="rId54"/>
    <p:sldId id="309" r:id="rId55"/>
    <p:sldId id="312" r:id="rId56"/>
    <p:sldId id="431" r:id="rId57"/>
    <p:sldId id="314" r:id="rId58"/>
    <p:sldId id="370" r:id="rId59"/>
    <p:sldId id="316" r:id="rId60"/>
    <p:sldId id="371" r:id="rId61"/>
    <p:sldId id="437" r:id="rId62"/>
    <p:sldId id="317" r:id="rId63"/>
    <p:sldId id="319" r:id="rId64"/>
    <p:sldId id="432" r:id="rId65"/>
    <p:sldId id="318" r:id="rId66"/>
    <p:sldId id="322" r:id="rId67"/>
    <p:sldId id="440" r:id="rId68"/>
    <p:sldId id="320" r:id="rId69"/>
    <p:sldId id="321" r:id="rId70"/>
    <p:sldId id="441" r:id="rId71"/>
    <p:sldId id="445" r:id="rId7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EFBFD"/>
    <a:srgbClr val="FEFDFD"/>
    <a:srgbClr val="FFFDFD"/>
    <a:srgbClr val="FFFEFD"/>
    <a:srgbClr val="FEFEFE"/>
    <a:srgbClr val="FDFBFD"/>
    <a:srgbClr val="FFFEFE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4B9D08-3E9B-4073-9E93-5FDD4444B4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9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3432C-3D5D-42C5-BD1C-EBAE1E7C03A5}" type="slidenum">
              <a:rPr lang="en-GB"/>
              <a:pPr/>
              <a:t>1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88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9D08-3E9B-4073-9E93-5FDD4444B4E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6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/>
          <a:lstStyle>
            <a:lvl1pPr>
              <a:defRPr sz="88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54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0553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27651" y="620553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D260E5B-5838-4A31-BC90-342A55C9E9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 userDrawn="1"/>
        </p:nvSpPr>
        <p:spPr bwMode="auto">
          <a:xfrm>
            <a:off x="8976785" y="6259513"/>
            <a:ext cx="288078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your name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6B1D71-DF2C-4196-A4F4-0E3028A63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0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E61347-DD39-4FF6-B1E3-5E8A8DD0C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2324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63B8AEA-BBA1-43CE-B781-B0D7E4AC4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285" y="1700214"/>
            <a:ext cx="10670116" cy="213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285" y="3989389"/>
            <a:ext cx="10670116" cy="213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324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FC20DF-225E-4912-A901-1CCB5FAE72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FCEE3-54D2-4AC3-B509-A24E79891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9AFE08-7F61-4ABE-B655-FD78ED913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700213"/>
            <a:ext cx="52324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5" y="1700213"/>
            <a:ext cx="5234516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3B7DAB-7F6A-4987-A2D0-4987E438A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7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8CA7-02E7-42BF-9AE0-D71E25C15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6C7DB-CEDA-48C7-AF13-06A516333C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228EFF-9106-4095-A089-32ED07F06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5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46BE5F-8741-498E-BAFF-DAA36D7B8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A3EDB8-BB3E-452E-8E31-DBF2C7531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1700213"/>
            <a:ext cx="10670116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932278-2FDD-4174-9902-E9035877FD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8976785" y="6259513"/>
            <a:ext cx="288078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b="1">
                <a:solidFill>
                  <a:schemeClr val="bg1"/>
                </a:solidFill>
              </a:rPr>
              <a:t>your name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7F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7F00"/>
        </a:buClr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7F00"/>
        </a:buClr>
        <a:buFont typeface="Tahoma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7F00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7F00"/>
        </a:buClr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7F00"/>
        </a:buClr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7F00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7F00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7F00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7F00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25538"/>
            <a:ext cx="9144000" cy="2474912"/>
          </a:xfrm>
        </p:spPr>
        <p:txBody>
          <a:bodyPr/>
          <a:lstStyle/>
          <a:p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Inflammation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9650" y="4365626"/>
            <a:ext cx="7848600" cy="2159719"/>
          </a:xfrm>
        </p:spPr>
        <p:txBody>
          <a:bodyPr/>
          <a:lstStyle/>
          <a:p>
            <a:r>
              <a:rPr lang="en-GB" sz="4000" dirty="0" err="1"/>
              <a:t>Peerayut</a:t>
            </a:r>
            <a:r>
              <a:rPr lang="en-GB" sz="4000" dirty="0"/>
              <a:t> </a:t>
            </a:r>
            <a:r>
              <a:rPr lang="en-GB" sz="4000" dirty="0" err="1"/>
              <a:t>Sitthichaiyakul</a:t>
            </a:r>
            <a:r>
              <a:rPr lang="en-GB" sz="4000" dirty="0"/>
              <a:t>, MD</a:t>
            </a:r>
            <a:r>
              <a:rPr lang="en-GB" dirty="0" smtClean="0"/>
              <a:t>.</a:t>
            </a:r>
          </a:p>
          <a:p>
            <a:r>
              <a:rPr lang="en-US" sz="2800" dirty="0"/>
              <a:t>Department of Pathology</a:t>
            </a:r>
          </a:p>
          <a:p>
            <a:r>
              <a:rPr lang="en-US" sz="2800" dirty="0"/>
              <a:t>Faculty of Medicine, </a:t>
            </a:r>
            <a:r>
              <a:rPr lang="en-US" sz="2800" dirty="0" err="1"/>
              <a:t>Naresuan</a:t>
            </a:r>
            <a:r>
              <a:rPr lang="en-US" sz="2800" dirty="0"/>
              <a:t>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88640"/>
            <a:ext cx="4104456" cy="60792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5360" y="6381328"/>
            <a:ext cx="11737304" cy="476672"/>
          </a:xfrm>
        </p:spPr>
        <p:txBody>
          <a:bodyPr/>
          <a:lstStyle/>
          <a:p>
            <a:pPr algn="ctr"/>
            <a:r>
              <a:rPr lang="en-US" dirty="0"/>
              <a:t>Kumar V, Abbas AK, Aster JC, </a:t>
            </a:r>
            <a:r>
              <a:rPr lang="en-US" dirty="0" err="1"/>
              <a:t>Fausto</a:t>
            </a:r>
            <a:r>
              <a:rPr lang="en-US" dirty="0"/>
              <a:t> N. Robbins and </a:t>
            </a:r>
            <a:r>
              <a:rPr lang="en-US" dirty="0" err="1"/>
              <a:t>Cotran</a:t>
            </a:r>
            <a:r>
              <a:rPr lang="en-US" dirty="0"/>
              <a:t> Pathologic Basis of Disease. 9th ed. Philadelphia: Saunders Elsevier, 2015. </a:t>
            </a:r>
          </a:p>
        </p:txBody>
      </p:sp>
    </p:spTree>
    <p:extLst>
      <p:ext uri="{BB962C8B-B14F-4D97-AF65-F5344CB8AC3E}">
        <p14:creationId xmlns:p14="http://schemas.microsoft.com/office/powerpoint/2010/main" val="31845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7448" y="381000"/>
            <a:ext cx="9937104" cy="6096000"/>
          </a:xfrm>
        </p:spPr>
        <p:txBody>
          <a:bodyPr/>
          <a:lstStyle/>
          <a:p>
            <a:r>
              <a:rPr lang="en-US" sz="3200" dirty="0">
                <a:cs typeface="Tahoma" pitchFamily="34" charset="0"/>
              </a:rPr>
              <a:t>Inflammatory reactions are mediated by chemical mediators</a:t>
            </a: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>
                <a:cs typeface="Tahoma" pitchFamily="34" charset="0"/>
              </a:rPr>
              <a:t>These chemical mediators are derived from plasma proteins or cells and are produced in response to or activated by the stimuli </a:t>
            </a:r>
          </a:p>
          <a:p>
            <a:endParaRPr lang="en-US" sz="3200" dirty="0">
              <a:cs typeface="Tahoma" pitchFamily="34" charset="0"/>
            </a:endParaRPr>
          </a:p>
          <a:p>
            <a:r>
              <a:rPr lang="en-US" sz="3200" dirty="0">
                <a:cs typeface="Tahoma" pitchFamily="34" charset="0"/>
              </a:rPr>
              <a:t>Inflammation is divided into</a:t>
            </a:r>
          </a:p>
          <a:p>
            <a:pPr lvl="1"/>
            <a:r>
              <a:rPr lang="en-US" sz="2800" dirty="0">
                <a:cs typeface="Tahoma" pitchFamily="34" charset="0"/>
              </a:rPr>
              <a:t>Acute inflammation</a:t>
            </a:r>
          </a:p>
          <a:p>
            <a:pPr lvl="1"/>
            <a:r>
              <a:rPr lang="en-US" sz="2800" dirty="0">
                <a:cs typeface="Tahoma" pitchFamily="34" charset="0"/>
              </a:rPr>
              <a:t>Chronic inflammation</a:t>
            </a:r>
            <a:endParaRPr lang="th-TH" sz="28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620688"/>
            <a:ext cx="8229600" cy="941387"/>
          </a:xfrm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 dirty="0"/>
              <a:t>ACUTE INFLAMMATION</a:t>
            </a:r>
            <a:endParaRPr lang="th-TH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48" y="2780928"/>
            <a:ext cx="10009112" cy="2880716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4000" b="1" dirty="0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Rapid response to injurious  agent</a:t>
            </a:r>
            <a:r>
              <a:rPr lang="th-TH" sz="4000" b="1" dirty="0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 </a:t>
            </a:r>
            <a:r>
              <a:rPr lang="en-US" sz="4000" b="1" dirty="0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that serves to deliver mediators of host defense (leukocytes and plasma proteins) to the site of injury</a:t>
            </a:r>
            <a:r>
              <a:rPr lang="en-US" sz="4000" dirty="0">
                <a:solidFill>
                  <a:schemeClr val="bg1"/>
                </a:solidFill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5" y="1052736"/>
            <a:ext cx="1067011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Cardinal signs of inflammation</a:t>
            </a:r>
          </a:p>
          <a:p>
            <a:r>
              <a:rPr lang="en-US" dirty="0" smtClean="0"/>
              <a:t>Pain (Dolor)</a:t>
            </a:r>
          </a:p>
          <a:p>
            <a:r>
              <a:rPr lang="en-US" dirty="0" smtClean="0"/>
              <a:t>Swelling (Tumor)</a:t>
            </a:r>
          </a:p>
          <a:p>
            <a:r>
              <a:rPr lang="en-US" dirty="0" smtClean="0"/>
              <a:t>Redness (</a:t>
            </a:r>
            <a:r>
              <a:rPr lang="en-US" dirty="0" err="1" smtClean="0"/>
              <a:t>Rubor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Heat (</a:t>
            </a:r>
            <a:r>
              <a:rPr lang="en-US" dirty="0" err="1" smtClean="0"/>
              <a:t>Calor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Loss of function (</a:t>
            </a:r>
            <a:r>
              <a:rPr lang="en-US" dirty="0" err="1" smtClean="0"/>
              <a:t>Functio</a:t>
            </a:r>
            <a:r>
              <a:rPr lang="en-US" dirty="0" smtClean="0"/>
              <a:t> </a:t>
            </a:r>
            <a:r>
              <a:rPr lang="en-US" dirty="0" err="1" smtClean="0"/>
              <a:t>Laesa</a:t>
            </a:r>
            <a:r>
              <a:rPr lang="en-US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60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ppendiciti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0" y="1196976"/>
            <a:ext cx="8280400" cy="4968875"/>
          </a:xfrm>
        </p:spPr>
        <p:txBody>
          <a:bodyPr/>
          <a:lstStyle/>
          <a:p>
            <a:r>
              <a:rPr lang="en-US" dirty="0"/>
              <a:t>Acute inflammation consists of two components</a:t>
            </a:r>
          </a:p>
          <a:p>
            <a:endParaRPr lang="en-US" dirty="0"/>
          </a:p>
          <a:p>
            <a:pPr lvl="1"/>
            <a:r>
              <a:rPr lang="en-US" dirty="0"/>
              <a:t>Vascular reaction</a:t>
            </a:r>
          </a:p>
          <a:p>
            <a:pPr lvl="1"/>
            <a:r>
              <a:rPr lang="en-US" dirty="0"/>
              <a:t>Cellular reaction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cute inflammation_lu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556792"/>
            <a:ext cx="12192001" cy="3816424"/>
          </a:xfrm>
        </p:spPr>
      </p:pic>
    </p:spTree>
    <p:extLst>
      <p:ext uri="{BB962C8B-B14F-4D97-AF65-F5344CB8AC3E}">
        <p14:creationId xmlns:p14="http://schemas.microsoft.com/office/powerpoint/2010/main" val="23388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Vascular Changes</a:t>
            </a:r>
            <a:r>
              <a:rPr lang="en-US"/>
              <a:t> </a:t>
            </a:r>
            <a:endParaRPr lang="th-TH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89138"/>
            <a:ext cx="8305800" cy="4335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Changes in vascular flow and caliber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Increased vascular permeability (vascular leakage)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908050"/>
            <a:ext cx="7924800" cy="5416550"/>
          </a:xfrm>
        </p:spPr>
        <p:txBody>
          <a:bodyPr/>
          <a:lstStyle/>
          <a:p>
            <a:r>
              <a:rPr lang="en-US" b="1" dirty="0"/>
              <a:t>Exudate</a:t>
            </a:r>
            <a:r>
              <a:rPr lang="en-US" dirty="0"/>
              <a:t> : extravascular fluid that has high protein concentration</a:t>
            </a:r>
          </a:p>
          <a:p>
            <a:endParaRPr lang="en-US" dirty="0"/>
          </a:p>
          <a:p>
            <a:r>
              <a:rPr lang="en-US" b="1" dirty="0"/>
              <a:t>Transudate</a:t>
            </a:r>
            <a:r>
              <a:rPr lang="en-US" dirty="0"/>
              <a:t> : extravascular fluid that has low protein concentration</a:t>
            </a:r>
          </a:p>
          <a:p>
            <a:endParaRPr lang="en-US" dirty="0"/>
          </a:p>
          <a:p>
            <a:r>
              <a:rPr lang="en-US" b="1" dirty="0"/>
              <a:t>Pus</a:t>
            </a:r>
            <a:r>
              <a:rPr lang="en-US" dirty="0"/>
              <a:t> or </a:t>
            </a:r>
            <a:r>
              <a:rPr lang="en-US" b="1" dirty="0"/>
              <a:t>purulent exudate</a:t>
            </a:r>
            <a:r>
              <a:rPr lang="en-US" dirty="0"/>
              <a:t> : leukocytes- rich exudate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_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94"/>
            <a:ext cx="12192000" cy="68516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อธิบายความหมายของการอักเสบชนิดต่างๆ ได้</a:t>
            </a:r>
            <a:endParaRPr lang="en-US" dirty="0"/>
          </a:p>
          <a:p>
            <a:pPr lvl="0"/>
            <a:r>
              <a:rPr lang="th-TH" dirty="0"/>
              <a:t>อธิบาย </a:t>
            </a:r>
            <a:r>
              <a:rPr lang="en-US" sz="2800" dirty="0"/>
              <a:t>chemical mediators</a:t>
            </a:r>
            <a:r>
              <a:rPr lang="en-US" dirty="0"/>
              <a:t> </a:t>
            </a:r>
            <a:r>
              <a:rPr lang="th-TH" dirty="0" smtClean="0"/>
              <a:t>ที่สำคัญซึ่งเกี่ยวข้องกับกระบวนการ</a:t>
            </a:r>
            <a:r>
              <a:rPr lang="th-TH" dirty="0"/>
              <a:t>อักเสบชนิดต่างๆ </a:t>
            </a:r>
            <a:endParaRPr lang="en-US" dirty="0"/>
          </a:p>
          <a:p>
            <a:pPr lvl="0"/>
            <a:r>
              <a:rPr lang="th-TH" dirty="0"/>
              <a:t>อธิบายสาเหตุ กลไกการเกิด อาการทางคลินิกและผลแทรกซ้อน ของการอักเสบชนิดต่างๆ</a:t>
            </a:r>
            <a:endParaRPr lang="en-US" dirty="0"/>
          </a:p>
          <a:p>
            <a:pPr lvl="0"/>
            <a:r>
              <a:rPr lang="th-TH" dirty="0"/>
              <a:t>อธิบายพยาธิสภาพของการอักเสบชนิดต่างๆ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Cellular Events</a:t>
            </a:r>
            <a:endParaRPr lang="th-TH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752600"/>
            <a:ext cx="8299450" cy="4724400"/>
          </a:xfrm>
        </p:spPr>
        <p:txBody>
          <a:bodyPr/>
          <a:lstStyle/>
          <a:p>
            <a:r>
              <a:rPr lang="en-US"/>
              <a:t>Margination </a:t>
            </a:r>
          </a:p>
          <a:p>
            <a:r>
              <a:rPr lang="en-US"/>
              <a:t>Rolling </a:t>
            </a:r>
          </a:p>
          <a:p>
            <a:r>
              <a:rPr lang="en-US"/>
              <a:t>Adhesion</a:t>
            </a:r>
          </a:p>
          <a:p>
            <a:r>
              <a:rPr lang="en-US"/>
              <a:t>Transmigration (diapedesis)</a:t>
            </a:r>
          </a:p>
          <a:p>
            <a:r>
              <a:rPr lang="en-US"/>
              <a:t>Migration </a:t>
            </a:r>
            <a:r>
              <a:rPr lang="en-US">
                <a:sym typeface="Wingdings" pitchFamily="2" charset="2"/>
              </a:rPr>
              <a:t> chemotaxis</a:t>
            </a:r>
          </a:p>
          <a:p>
            <a:r>
              <a:rPr lang="en-US">
                <a:sym typeface="Wingdings" pitchFamily="2" charset="2"/>
              </a:rPr>
              <a:t>Phagocytosis</a:t>
            </a:r>
            <a:endParaRPr lang="en-US"/>
          </a:p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78" y="0"/>
            <a:ext cx="9088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72" y="0"/>
            <a:ext cx="7173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7408" y="333376"/>
            <a:ext cx="10729192" cy="63357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chemeClr val="tx2"/>
                </a:solidFill>
              </a:rPr>
              <a:t>PHAGOCYTOSIS</a:t>
            </a:r>
          </a:p>
          <a:p>
            <a:pPr>
              <a:lnSpc>
                <a:spcPct val="90000"/>
              </a:lnSpc>
            </a:pPr>
            <a:r>
              <a:rPr lang="en-US" dirty="0"/>
              <a:t>Recognition and attachment</a:t>
            </a:r>
          </a:p>
          <a:p>
            <a:pPr>
              <a:lnSpc>
                <a:spcPct val="90000"/>
              </a:lnSpc>
            </a:pPr>
            <a:r>
              <a:rPr lang="en-US" dirty="0"/>
              <a:t>Engulfment</a:t>
            </a:r>
          </a:p>
          <a:p>
            <a:pPr>
              <a:lnSpc>
                <a:spcPct val="90000"/>
              </a:lnSpc>
            </a:pPr>
            <a:r>
              <a:rPr lang="en-US" dirty="0"/>
              <a:t>Killing and degradation</a:t>
            </a:r>
            <a:endParaRPr lang="th-TH" dirty="0"/>
          </a:p>
          <a:p>
            <a:pPr lvl="1">
              <a:lnSpc>
                <a:spcPct val="90000"/>
              </a:lnSpc>
            </a:pPr>
            <a:r>
              <a:rPr lang="en-US" dirty="0"/>
              <a:t>Oxygen-dependent mechanisms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NO (Nitric oxide)</a:t>
            </a:r>
            <a:endParaRPr lang="en-US" dirty="0">
              <a:sym typeface="Wingdings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ROI </a:t>
            </a:r>
            <a:r>
              <a:rPr lang="en-US" dirty="0" smtClean="0">
                <a:sym typeface="Wingdings" pitchFamily="2" charset="2"/>
              </a:rPr>
              <a:t>(Reactive oxygen intermediates) : </a:t>
            </a:r>
            <a:r>
              <a:rPr lang="en-US" dirty="0">
                <a:sym typeface="Wingdings" pitchFamily="2" charset="2"/>
              </a:rPr>
              <a:t>NADPH oxidase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sym typeface="Wingdings" pitchFamily="2" charset="2"/>
              </a:rPr>
              <a:t>HOCl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Hypochlorous</a:t>
            </a:r>
            <a:r>
              <a:rPr lang="en-US" dirty="0" smtClean="0">
                <a:sym typeface="Wingdings" pitchFamily="2" charset="2"/>
              </a:rPr>
              <a:t> acid) </a:t>
            </a:r>
            <a:r>
              <a:rPr lang="en-US" dirty="0">
                <a:sym typeface="Wingdings" pitchFamily="2" charset="2"/>
              </a:rPr>
              <a:t>: MPO (myeloperoxidase) </a:t>
            </a:r>
            <a:endParaRPr lang="th-TH" dirty="0">
              <a:sym typeface="Wingdings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Oxygen-independent mechanisms</a:t>
            </a:r>
            <a:endParaRPr lang="th-TH" dirty="0">
              <a:cs typeface="Tahoma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cs typeface="Tahoma" pitchFamily="34" charset="0"/>
              </a:rPr>
              <a:t>Bactericidal permeability increasing protein (BPI)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cs typeface="Tahoma" pitchFamily="34" charset="0"/>
              </a:rPr>
              <a:t>Lysozyme, major basic protein, </a:t>
            </a:r>
            <a:r>
              <a:rPr lang="en-US" dirty="0" err="1">
                <a:cs typeface="Tahoma" pitchFamily="34" charset="0"/>
              </a:rPr>
              <a:t>defensin</a:t>
            </a:r>
            <a:endParaRPr lang="th-TH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05" y="0"/>
            <a:ext cx="9415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94" name="Group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9676746"/>
              </p:ext>
            </p:extLst>
          </p:nvPr>
        </p:nvGraphicFramePr>
        <p:xfrm>
          <a:off x="839416" y="908720"/>
          <a:ext cx="10657183" cy="5646039"/>
        </p:xfrm>
        <a:graphic>
          <a:graphicData uri="http://schemas.openxmlformats.org/drawingml/2006/table">
            <a:tbl>
              <a:tblPr/>
              <a:tblGrid>
                <a:gridCol w="756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160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Genetic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Leukocyte adhesion deficiency 1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Leukocyte adhesion deficiency 2          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                                                              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Chronic granulomatous disease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Chediak-Higashi syndrome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Integrins 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Sialyl-Lewis</a:t>
                      </a: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X modified GP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NADPH oxidase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Phagocytosis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436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Acquired</a:t>
                      </a:r>
                      <a:endParaRPr kumimoji="0" lang="th-TH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Thermal injury, Diabetes, Malignancy, Leukemia, Anemia, Sepsis, Immunodeficiency, Hemodialysis, Neonates, Malnutrition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7F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189" name="Rectangle 13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/>
          <a:lstStyle/>
          <a:p>
            <a:r>
              <a:rPr lang="en-US" sz="3200" b="1">
                <a:solidFill>
                  <a:schemeClr val="tx2"/>
                </a:solidFill>
                <a:cs typeface="Tahoma" pitchFamily="34" charset="0"/>
              </a:rPr>
              <a:t>DEFECT IN LEUKOCYTE FUNCTION</a:t>
            </a:r>
            <a:endParaRPr lang="th-TH" sz="3200" b="1">
              <a:solidFill>
                <a:schemeClr val="tx2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152400"/>
            <a:ext cx="8207375" cy="12954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/>
              <a:t>CHEMICAL MEDIATORS OF INFLAMMATION</a:t>
            </a:r>
            <a:endParaRPr lang="th-TH" sz="44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844824"/>
            <a:ext cx="11377264" cy="50131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Mediators originate either from plasma </a:t>
            </a:r>
            <a:r>
              <a:rPr lang="en-US" sz="2800" dirty="0" smtClean="0"/>
              <a:t>(plasma-derived mediators or </a:t>
            </a:r>
            <a:r>
              <a:rPr lang="en-US" sz="2800" dirty="0"/>
              <a:t>from cells </a:t>
            </a:r>
            <a:r>
              <a:rPr lang="en-US" sz="2800" dirty="0" smtClean="0"/>
              <a:t>(cell-derived mediators)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production is triggers by microbial products or by host proteins, other chemical mediators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Mediators perform activity by binding their specific receptors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One mediator can stimulate the release of other mediators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Mediators have different effects on different cell types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Most mediators are </a:t>
            </a:r>
            <a:r>
              <a:rPr lang="en-US" sz="2800" dirty="0" smtClean="0"/>
              <a:t>short-lived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most important mediators of acute inflammation are vasoactive amines, lipid products (arachidonic acid metabolites), cytokines and complement products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692696"/>
            <a:ext cx="10153128" cy="5760640"/>
          </a:xfrm>
        </p:spPr>
        <p:txBody>
          <a:bodyPr/>
          <a:lstStyle/>
          <a:p>
            <a:r>
              <a:rPr lang="en-US" dirty="0" smtClean="0"/>
              <a:t>Plasma-Derived Mediators </a:t>
            </a:r>
          </a:p>
          <a:p>
            <a:pPr lvl="1"/>
            <a:r>
              <a:rPr lang="en-US" dirty="0" smtClean="0"/>
              <a:t>Hageman factors (clotting factor XII) </a:t>
            </a:r>
          </a:p>
          <a:p>
            <a:pPr lvl="1"/>
            <a:r>
              <a:rPr lang="en-US" dirty="0" err="1" smtClean="0"/>
              <a:t>Kinin</a:t>
            </a:r>
            <a:r>
              <a:rPr lang="en-US" dirty="0" smtClean="0"/>
              <a:t> system – </a:t>
            </a:r>
            <a:r>
              <a:rPr lang="en-US" dirty="0" err="1" smtClean="0">
                <a:solidFill>
                  <a:srgbClr val="FFFF00"/>
                </a:solidFill>
              </a:rPr>
              <a:t>Bradykinin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Complement system – </a:t>
            </a:r>
            <a:r>
              <a:rPr lang="en-US" dirty="0" smtClean="0">
                <a:solidFill>
                  <a:srgbClr val="FFFF00"/>
                </a:solidFill>
              </a:rPr>
              <a:t>C3a, C5a (</a:t>
            </a:r>
            <a:r>
              <a:rPr lang="en-US" dirty="0" err="1" smtClean="0">
                <a:solidFill>
                  <a:srgbClr val="FFFF00"/>
                </a:solidFill>
              </a:rPr>
              <a:t>anaphylatoxin</a:t>
            </a:r>
            <a:r>
              <a:rPr lang="en-US" dirty="0" err="1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dirty="0" smtClean="0"/>
              <a:t>Fibrinolytic system – </a:t>
            </a:r>
            <a:r>
              <a:rPr lang="en-US" dirty="0" smtClean="0">
                <a:solidFill>
                  <a:srgbClr val="FFFF00"/>
                </a:solidFill>
              </a:rPr>
              <a:t>Plasmin, Fibrin degradation products</a:t>
            </a:r>
          </a:p>
          <a:p>
            <a:pPr lvl="1"/>
            <a:r>
              <a:rPr lang="en-US" dirty="0" smtClean="0"/>
              <a:t>Coagulation system (clot system) – </a:t>
            </a:r>
            <a:r>
              <a:rPr lang="en-US" dirty="0" smtClean="0">
                <a:solidFill>
                  <a:srgbClr val="FFFF00"/>
                </a:solidFill>
              </a:rPr>
              <a:t>Thrombin, Fibrin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5360" y="6381328"/>
            <a:ext cx="11737304" cy="476672"/>
          </a:xfrm>
        </p:spPr>
        <p:txBody>
          <a:bodyPr/>
          <a:lstStyle/>
          <a:p>
            <a:pPr algn="ctr"/>
            <a:r>
              <a:rPr lang="en-US" dirty="0" err="1"/>
              <a:t>Reisner</a:t>
            </a:r>
            <a:r>
              <a:rPr lang="en-US" dirty="0"/>
              <a:t> H, Rubin E. Essentials of Rubin's Pathology. 6th ed. Philadelphia. Lippincott Williams and Wilkins, 2014.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60648"/>
            <a:ext cx="94271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88640"/>
            <a:ext cx="10513168" cy="6552728"/>
          </a:xfrm>
        </p:spPr>
        <p:txBody>
          <a:bodyPr/>
          <a:lstStyle/>
          <a:p>
            <a:r>
              <a:rPr lang="en-US" dirty="0" smtClean="0"/>
              <a:t>Cell-Derived Mediators </a:t>
            </a:r>
          </a:p>
          <a:p>
            <a:pPr lvl="1"/>
            <a:r>
              <a:rPr lang="en-US" dirty="0" smtClean="0"/>
              <a:t>Membrane phospholipid :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Arachidonic acid metabolites: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Prostaglandins and thromboxane 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Leukotriene </a:t>
            </a:r>
          </a:p>
          <a:p>
            <a:pPr lvl="3"/>
            <a:r>
              <a:rPr lang="en-US" dirty="0" err="1" smtClean="0">
                <a:solidFill>
                  <a:srgbClr val="FFFF00"/>
                </a:solidFill>
              </a:rPr>
              <a:t>Lipoxin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Platelet-activating factors (PAF)</a:t>
            </a:r>
          </a:p>
          <a:p>
            <a:pPr lvl="1"/>
            <a:r>
              <a:rPr lang="en-US" dirty="0" smtClean="0"/>
              <a:t>Cytokines and </a:t>
            </a:r>
            <a:r>
              <a:rPr lang="en-US" dirty="0" err="1" smtClean="0"/>
              <a:t>chemokines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Tumor necrosis factor (TNF)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Interleukin (IL) 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Reactive oxygen intermediates (ROI), species (ROS)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Histamine and serotonin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449" y="2060848"/>
            <a:ext cx="10297144" cy="4320480"/>
          </a:xfrm>
        </p:spPr>
        <p:txBody>
          <a:bodyPr/>
          <a:lstStyle/>
          <a:p>
            <a:r>
              <a:rPr lang="en-US" dirty="0" smtClean="0"/>
              <a:t>Principle of acute and chronic </a:t>
            </a:r>
            <a:r>
              <a:rPr lang="en-US" dirty="0"/>
              <a:t>inflammation </a:t>
            </a:r>
          </a:p>
          <a:p>
            <a:r>
              <a:rPr lang="en-US" dirty="0"/>
              <a:t>Chemical mediators </a:t>
            </a:r>
            <a:r>
              <a:rPr lang="en-US" dirty="0" smtClean="0"/>
              <a:t>and growth factors involving in inflammation </a:t>
            </a:r>
            <a:endParaRPr lang="en-US" dirty="0"/>
          </a:p>
          <a:p>
            <a:r>
              <a:rPr lang="en-US" dirty="0"/>
              <a:t>Morphologic </a:t>
            </a:r>
            <a:r>
              <a:rPr lang="en-US" dirty="0" smtClean="0"/>
              <a:t>or pathologic pattern </a:t>
            </a:r>
            <a:r>
              <a:rPr lang="en-US" dirty="0"/>
              <a:t>of </a:t>
            </a:r>
            <a:r>
              <a:rPr lang="en-US" dirty="0" smtClean="0"/>
              <a:t>acute and chronic inflammation</a:t>
            </a:r>
          </a:p>
          <a:p>
            <a:r>
              <a:rPr lang="en-US" dirty="0" smtClean="0"/>
              <a:t>Systemic effect of inflammation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34" y="0"/>
            <a:ext cx="8242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5360" y="6381328"/>
            <a:ext cx="11737304" cy="476672"/>
          </a:xfrm>
        </p:spPr>
        <p:txBody>
          <a:bodyPr/>
          <a:lstStyle/>
          <a:p>
            <a:pPr algn="ctr"/>
            <a:r>
              <a:rPr lang="en-US" dirty="0" err="1"/>
              <a:t>Reisner</a:t>
            </a:r>
            <a:r>
              <a:rPr lang="en-US" dirty="0"/>
              <a:t> H, Rubin E. Essentials of Rubin's Pathology. 6th ed. Philadelphia. Lippincott Williams and Wilkins, 2014.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88640"/>
            <a:ext cx="5012792" cy="60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8214" y="404813"/>
            <a:ext cx="8002587" cy="5721350"/>
          </a:xfrm>
        </p:spPr>
        <p:txBody>
          <a:bodyPr/>
          <a:lstStyle/>
          <a:p>
            <a:r>
              <a:rPr lang="en-US" dirty="0"/>
              <a:t>Fever</a:t>
            </a:r>
          </a:p>
          <a:p>
            <a:pPr lvl="1"/>
            <a:r>
              <a:rPr lang="en-US" dirty="0"/>
              <a:t>IL-1, TNF</a:t>
            </a:r>
          </a:p>
          <a:p>
            <a:pPr lvl="1"/>
            <a:r>
              <a:rPr lang="en-US" dirty="0"/>
              <a:t>Prostaglandins</a:t>
            </a:r>
          </a:p>
          <a:p>
            <a:r>
              <a:rPr lang="en-US" dirty="0"/>
              <a:t>Pain</a:t>
            </a:r>
          </a:p>
          <a:p>
            <a:pPr lvl="1"/>
            <a:r>
              <a:rPr lang="en-US" dirty="0"/>
              <a:t>Bradykinin</a:t>
            </a:r>
          </a:p>
          <a:p>
            <a:pPr lvl="1"/>
            <a:r>
              <a:rPr lang="en-US" dirty="0"/>
              <a:t>Prostaglandins </a:t>
            </a:r>
          </a:p>
          <a:p>
            <a:r>
              <a:rPr lang="en-US" dirty="0"/>
              <a:t>Tissue damage</a:t>
            </a:r>
          </a:p>
          <a:p>
            <a:pPr lvl="1"/>
            <a:r>
              <a:rPr lang="en-US" dirty="0" err="1"/>
              <a:t>Lysosyme</a:t>
            </a:r>
            <a:endParaRPr lang="en-US" dirty="0"/>
          </a:p>
          <a:p>
            <a:pPr lvl="1"/>
            <a:r>
              <a:rPr lang="en-US" dirty="0" smtClean="0"/>
              <a:t>ROI (ROS), </a:t>
            </a:r>
            <a:r>
              <a:rPr lang="en-US" dirty="0"/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10" y="0"/>
            <a:ext cx="8018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369911"/>
              </p:ext>
            </p:extLst>
          </p:nvPr>
        </p:nvGraphicFramePr>
        <p:xfrm>
          <a:off x="-1" y="-1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873">
                  <a:extLst>
                    <a:ext uri="{9D8B030D-6E8A-4147-A177-3AD203B41FA5}">
                      <a16:colId xmlns:a16="http://schemas.microsoft.com/office/drawing/2014/main" val="1617008556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161504085"/>
                    </a:ext>
                  </a:extLst>
                </a:gridCol>
                <a:gridCol w="3647727">
                  <a:extLst>
                    <a:ext uri="{9D8B030D-6E8A-4147-A177-3AD203B41FA5}">
                      <a16:colId xmlns:a16="http://schemas.microsoft.com/office/drawing/2014/main" val="2511263655"/>
                    </a:ext>
                  </a:extLst>
                </a:gridCol>
              </a:tblGrid>
              <a:tr h="5464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Chemical</a:t>
                      </a:r>
                      <a:r>
                        <a:rPr lang="en-US" baseline="0" dirty="0" smtClean="0"/>
                        <a:t> Mediators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Vascular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Cellular Response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250699"/>
                  </a:ext>
                </a:extLst>
              </a:tr>
              <a:tr h="3140223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Prostaglandins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Nitric oxide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Histamine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Serotonin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Bradykinin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Platelet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activating factor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Leukotriene C4, D4, 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5400" b="1" dirty="0" smtClean="0"/>
                        <a:t>*</a:t>
                      </a:r>
                      <a:endParaRPr lang="en-US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12649"/>
                  </a:ext>
                </a:extLst>
              </a:tr>
              <a:tr h="223857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Leukotriene B4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TNF, IL-1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Chemokines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Bacterial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EA38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856855"/>
                  </a:ext>
                </a:extLst>
              </a:tr>
              <a:tr h="9327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C3a and C5a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EA38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EA38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7939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1872" y="31519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5" name="Picture 7" descr="2_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4744"/>
            <a:ext cx="12193220" cy="44644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04800"/>
            <a:ext cx="8218487" cy="1143000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OUTCOME OF ACUTE INFLAMMATION</a:t>
            </a:r>
            <a:endParaRPr lang="th-TH" sz="4000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0464" y="1998664"/>
            <a:ext cx="7558087" cy="3646487"/>
          </a:xfrm>
        </p:spPr>
        <p:txBody>
          <a:bodyPr/>
          <a:lstStyle/>
          <a:p>
            <a:r>
              <a:rPr lang="en-US" dirty="0"/>
              <a:t>Complete resolution</a:t>
            </a:r>
          </a:p>
          <a:p>
            <a:endParaRPr lang="en-US" dirty="0"/>
          </a:p>
          <a:p>
            <a:r>
              <a:rPr lang="en-US" dirty="0"/>
              <a:t>Healing by connective tissue </a:t>
            </a:r>
            <a:r>
              <a:rPr lang="en-US" dirty="0" smtClean="0"/>
              <a:t>replacement (deposition) </a:t>
            </a:r>
            <a:endParaRPr lang="en-US" dirty="0"/>
          </a:p>
          <a:p>
            <a:endParaRPr lang="en-US" dirty="0"/>
          </a:p>
          <a:p>
            <a:r>
              <a:rPr lang="en-US" dirty="0"/>
              <a:t>Chronic inflammation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2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334"/>
            <a:ext cx="9622654" cy="68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04800"/>
            <a:ext cx="8218487" cy="1143000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/>
              <a:t>MORPHOLOGIC PATTERN OF ACUTE INFLAMMATION</a:t>
            </a:r>
            <a:endParaRPr lang="th-TH" sz="4000" b="1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905000"/>
            <a:ext cx="10873208" cy="4267200"/>
          </a:xfrm>
        </p:spPr>
        <p:txBody>
          <a:bodyPr/>
          <a:lstStyle/>
          <a:p>
            <a:r>
              <a:rPr lang="en-US" dirty="0"/>
              <a:t>Serous </a:t>
            </a:r>
            <a:r>
              <a:rPr lang="en-US" dirty="0" smtClean="0"/>
              <a:t>inflammation</a:t>
            </a:r>
            <a:endParaRPr lang="en-US" dirty="0"/>
          </a:p>
          <a:p>
            <a:r>
              <a:rPr lang="en-US" dirty="0"/>
              <a:t>Fibrinous </a:t>
            </a:r>
            <a:r>
              <a:rPr lang="en-US" dirty="0" smtClean="0"/>
              <a:t>inflammation</a:t>
            </a:r>
          </a:p>
          <a:p>
            <a:r>
              <a:rPr lang="en-US" dirty="0"/>
              <a:t>Suppurative or purulent </a:t>
            </a:r>
            <a:r>
              <a:rPr lang="en-US" dirty="0" smtClean="0"/>
              <a:t>or </a:t>
            </a:r>
            <a:r>
              <a:rPr lang="en-US" dirty="0" err="1" smtClean="0"/>
              <a:t>fibrinopurulent</a:t>
            </a:r>
            <a:r>
              <a:rPr lang="en-US" dirty="0" smtClean="0"/>
              <a:t> inflammation</a:t>
            </a:r>
            <a:endParaRPr lang="en-US" dirty="0"/>
          </a:p>
          <a:p>
            <a:pPr lvl="1"/>
            <a:r>
              <a:rPr lang="en-US" dirty="0" smtClean="0"/>
              <a:t>Abscess </a:t>
            </a:r>
            <a:r>
              <a:rPr lang="en-US" dirty="0"/>
              <a:t>: localized collections of purulent inflammatory tissue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36"/>
            <a:ext cx="12192001" cy="6890436"/>
          </a:xfrm>
        </p:spPr>
      </p:pic>
    </p:spTree>
    <p:extLst>
      <p:ext uri="{BB962C8B-B14F-4D97-AF65-F5344CB8AC3E}">
        <p14:creationId xmlns:p14="http://schemas.microsoft.com/office/powerpoint/2010/main" val="11426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5" y="1700212"/>
            <a:ext cx="10670116" cy="4681115"/>
          </a:xfrm>
        </p:spPr>
        <p:txBody>
          <a:bodyPr/>
          <a:lstStyle/>
          <a:p>
            <a:pPr lvl="0"/>
            <a:r>
              <a:rPr lang="th-TH" sz="3200" b="1" dirty="0"/>
              <a:t>เอกสารประกอบการ</a:t>
            </a:r>
            <a:r>
              <a:rPr lang="th-TH" sz="3200" b="1" dirty="0" smtClean="0"/>
              <a:t>สอน</a:t>
            </a:r>
            <a:endParaRPr lang="en-US" sz="2400" dirty="0"/>
          </a:p>
          <a:p>
            <a:r>
              <a:rPr lang="en-US" sz="2400" dirty="0" smtClean="0"/>
              <a:t>Kumar </a:t>
            </a:r>
            <a:r>
              <a:rPr lang="en-US" sz="2400" dirty="0"/>
              <a:t>V, Abbas AK, Aster JC, </a:t>
            </a:r>
            <a:r>
              <a:rPr lang="en-US" sz="2400" dirty="0" err="1"/>
              <a:t>Fausto</a:t>
            </a:r>
            <a:r>
              <a:rPr lang="en-US" sz="2400" dirty="0"/>
              <a:t> N. Robbins and </a:t>
            </a:r>
            <a:r>
              <a:rPr lang="en-US" sz="2400" dirty="0" err="1"/>
              <a:t>Cotran</a:t>
            </a:r>
            <a:r>
              <a:rPr lang="en-US" sz="2400" dirty="0"/>
              <a:t> Pathologic Basis of Disease. 10th ed. Philadelphia: Elsevier, 2021. </a:t>
            </a:r>
          </a:p>
          <a:p>
            <a:r>
              <a:rPr lang="en-US" sz="2400" dirty="0" smtClean="0"/>
              <a:t>Kumar </a:t>
            </a:r>
            <a:r>
              <a:rPr lang="en-US" sz="2400" dirty="0"/>
              <a:t>V, Abbas AK, Aster JC. Robbins Basic Pathology 10th ed. Philadelphia: Elsevier, 2017. </a:t>
            </a:r>
          </a:p>
          <a:p>
            <a:r>
              <a:rPr lang="en-US" sz="2400" dirty="0" err="1" smtClean="0"/>
              <a:t>Saffitz</a:t>
            </a:r>
            <a:r>
              <a:rPr lang="en-US" sz="2400" dirty="0" smtClean="0"/>
              <a:t> </a:t>
            </a:r>
            <a:r>
              <a:rPr lang="en-US" sz="2400" dirty="0"/>
              <a:t>JE, </a:t>
            </a:r>
            <a:r>
              <a:rPr lang="en-US" sz="2400" dirty="0" err="1"/>
              <a:t>Strayer</a:t>
            </a:r>
            <a:r>
              <a:rPr lang="en-US" sz="2400" dirty="0"/>
              <a:t> DS. Rubin’s pathology: Mechanisms of human disease, 8th ed. Philadelphia: Wolters </a:t>
            </a:r>
            <a:r>
              <a:rPr lang="en-US" sz="2400" dirty="0" err="1"/>
              <a:t>Kruwer</a:t>
            </a:r>
            <a:r>
              <a:rPr lang="en-US" sz="2400" dirty="0"/>
              <a:t>, 2020.</a:t>
            </a:r>
          </a:p>
          <a:p>
            <a:r>
              <a:rPr lang="en-US" sz="2400" dirty="0" err="1" smtClean="0"/>
              <a:t>Reisner</a:t>
            </a:r>
            <a:r>
              <a:rPr lang="en-US" sz="2400" dirty="0" smtClean="0"/>
              <a:t> </a:t>
            </a:r>
            <a:r>
              <a:rPr lang="en-US" sz="2400" dirty="0"/>
              <a:t>H, Rubin E. Principle of Rubin's Pathology. 7th ed. Philadelphia. Wolters </a:t>
            </a:r>
            <a:r>
              <a:rPr lang="en-US" sz="2400" dirty="0" err="1"/>
              <a:t>Kruwer</a:t>
            </a:r>
            <a:r>
              <a:rPr lang="en-US" sz="2400" dirty="0"/>
              <a:t>, 2019.   </a:t>
            </a:r>
          </a:p>
          <a:p>
            <a:r>
              <a:rPr lang="en-US" sz="2400" dirty="0" err="1" smtClean="0"/>
              <a:t>Goljan</a:t>
            </a:r>
            <a:r>
              <a:rPr lang="en-US" sz="2400" dirty="0" smtClean="0"/>
              <a:t> </a:t>
            </a:r>
            <a:r>
              <a:rPr lang="en-US" sz="2400" dirty="0"/>
              <a:t>EF. Rapid review pathology, 5th ed. Philadelphia: Elsevier, 2019.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47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520737"/>
              </p:ext>
            </p:extLst>
          </p:nvPr>
        </p:nvGraphicFramePr>
        <p:xfrm>
          <a:off x="-1" y="-1"/>
          <a:ext cx="12192000" cy="687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1627569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952960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826833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8119361"/>
                    </a:ext>
                  </a:extLst>
                </a:gridCol>
              </a:tblGrid>
              <a:tr h="177660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Fluid</a:t>
                      </a:r>
                      <a:r>
                        <a:rPr lang="en-US" baseline="0" dirty="0" smtClean="0"/>
                        <a:t> and protein leakage (exudate)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</a:t>
                      </a:r>
                      <a:r>
                        <a:rPr lang="en-US" baseline="0" dirty="0" smtClean="0"/>
                        <a:t> aggregation </a:t>
                      </a:r>
                    </a:p>
                    <a:p>
                      <a:pPr algn="ctr"/>
                      <a:r>
                        <a:rPr lang="en-US" baseline="0" dirty="0" smtClean="0"/>
                        <a:t>(fibrin)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Neutrophil</a:t>
                      </a:r>
                      <a:r>
                        <a:rPr lang="en-US" baseline="0" dirty="0" smtClean="0"/>
                        <a:t> extravasation &amp; aggregation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26166"/>
                  </a:ext>
                </a:extLst>
              </a:tr>
              <a:tr h="16937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Serous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inflammation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*</a:t>
                      </a:r>
                      <a:r>
                        <a:rPr lang="en-US" sz="7200" baseline="0" dirty="0" smtClean="0"/>
                        <a:t> 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04032"/>
                  </a:ext>
                </a:extLst>
              </a:tr>
              <a:tr h="16937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Fibrinous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inflammation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*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EA38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742879"/>
                  </a:ext>
                </a:extLst>
              </a:tr>
              <a:tr h="16937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Suppurative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inflammation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*</a:t>
                      </a:r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+/-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EA38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6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7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erous inflam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2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1"/>
            <a:ext cx="701040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7162800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-2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1189"/>
            <a:ext cx="7620000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ening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abs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4" y="0"/>
            <a:ext cx="453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bsce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55850" y="1774826"/>
            <a:ext cx="7558088" cy="3870325"/>
          </a:xfrm>
        </p:spPr>
        <p:txBody>
          <a:bodyPr/>
          <a:lstStyle/>
          <a:p>
            <a:r>
              <a:rPr lang="en-US"/>
              <a:t>Ulcers </a:t>
            </a:r>
          </a:p>
          <a:p>
            <a:pPr lvl="1"/>
            <a:r>
              <a:rPr lang="en-US"/>
              <a:t>Local defect or excavation of the surface of an organ or tissue </a:t>
            </a:r>
          </a:p>
          <a:p>
            <a:pPr lvl="1"/>
            <a:r>
              <a:rPr lang="en-US"/>
              <a:t>Most common encounter in</a:t>
            </a:r>
          </a:p>
          <a:p>
            <a:pPr lvl="2"/>
            <a:r>
              <a:rPr lang="en-US"/>
              <a:t>Oral mucosa</a:t>
            </a:r>
          </a:p>
          <a:p>
            <a:pPr lvl="2"/>
            <a:r>
              <a:rPr lang="en-US"/>
              <a:t>Subcutaneous tissue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ul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0"/>
            <a:ext cx="9351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692696"/>
            <a:ext cx="9721080" cy="5904656"/>
          </a:xfrm>
        </p:spPr>
        <p:txBody>
          <a:bodyPr/>
          <a:lstStyle/>
          <a:p>
            <a:r>
              <a:rPr lang="en-US" dirty="0" smtClean="0"/>
              <a:t>Organ or tissue with inflammation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-itis</a:t>
            </a:r>
          </a:p>
          <a:p>
            <a:r>
              <a:rPr lang="en-US" dirty="0" smtClean="0"/>
              <a:t>Granulation tissue</a:t>
            </a:r>
          </a:p>
          <a:p>
            <a:r>
              <a:rPr lang="en-US" dirty="0" smtClean="0"/>
              <a:t>Granuloma </a:t>
            </a:r>
          </a:p>
          <a:p>
            <a:r>
              <a:rPr lang="en-US" dirty="0" smtClean="0"/>
              <a:t>Granulomatous inflammation </a:t>
            </a:r>
          </a:p>
          <a:p>
            <a:r>
              <a:rPr lang="en-US" dirty="0" smtClean="0"/>
              <a:t>Fibrin or fibrinous material </a:t>
            </a:r>
          </a:p>
          <a:p>
            <a:r>
              <a:rPr lang="en-US" dirty="0" smtClean="0"/>
              <a:t>Fibrous tissue </a:t>
            </a:r>
          </a:p>
          <a:p>
            <a:r>
              <a:rPr lang="en-US" dirty="0" smtClean="0"/>
              <a:t>Fibrosis </a:t>
            </a:r>
          </a:p>
        </p:txBody>
      </p:sp>
    </p:spTree>
    <p:extLst>
      <p:ext uri="{BB962C8B-B14F-4D97-AF65-F5344CB8AC3E}">
        <p14:creationId xmlns:p14="http://schemas.microsoft.com/office/powerpoint/2010/main" val="41031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620713"/>
            <a:ext cx="8207375" cy="81121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400" b="1"/>
              <a:t>CHRONIC INFLAMMATION</a:t>
            </a:r>
            <a:endParaRPr lang="th-TH" sz="4400" b="1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2492896"/>
            <a:ext cx="10369152" cy="3079724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	</a:t>
            </a:r>
            <a:r>
              <a:rPr lang="en-US" b="1" dirty="0">
                <a:solidFill>
                  <a:srgbClr val="02020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Inflammation of prolonged duration (weeks or months) in which active inflammation, tissue destruction and  attempts at repair proceeding simultaneously</a:t>
            </a:r>
            <a:r>
              <a:rPr lang="en-US" sz="3200" dirty="0"/>
              <a:t>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Cause of chronic inflammation</a:t>
            </a:r>
            <a:endParaRPr lang="th-TH" sz="44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472" y="1905000"/>
            <a:ext cx="9793088" cy="4419600"/>
          </a:xfrm>
        </p:spPr>
        <p:txBody>
          <a:bodyPr/>
          <a:lstStyle/>
          <a:p>
            <a:r>
              <a:rPr lang="en-US" dirty="0"/>
              <a:t>Persistent infection</a:t>
            </a:r>
          </a:p>
          <a:p>
            <a:endParaRPr lang="en-US" dirty="0"/>
          </a:p>
          <a:p>
            <a:r>
              <a:rPr lang="en-US" dirty="0"/>
              <a:t>Prolonged exposure to potentially toxic agents, either exogenous or endogenous</a:t>
            </a:r>
          </a:p>
          <a:p>
            <a:endParaRPr lang="en-US" dirty="0"/>
          </a:p>
          <a:p>
            <a:r>
              <a:rPr lang="en-US" dirty="0"/>
              <a:t>Autoimmunity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784" y="6021288"/>
            <a:ext cx="4227108" cy="65799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Chronic sialadenitis </a:t>
            </a:r>
            <a:endParaRPr lang="en-US" sz="3600" b="1" dirty="0"/>
          </a:p>
        </p:txBody>
      </p:sp>
      <p:pic>
        <p:nvPicPr>
          <p:cNvPr id="13315" name="Picture 3" descr="S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16632"/>
            <a:ext cx="7752184" cy="5814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hronic inflammation_lu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696" y="26074"/>
            <a:ext cx="5400600" cy="6749923"/>
          </a:xfr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Morphologic features</a:t>
            </a:r>
            <a:endParaRPr lang="th-TH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6" y="1600200"/>
            <a:ext cx="9793088" cy="5257800"/>
          </a:xfrm>
        </p:spPr>
        <p:txBody>
          <a:bodyPr/>
          <a:lstStyle/>
          <a:p>
            <a:r>
              <a:rPr lang="en-US" dirty="0"/>
              <a:t>Infiltration with mononuclear cells, including macrophages, lymphocytes and plasma cells</a:t>
            </a:r>
          </a:p>
          <a:p>
            <a:endParaRPr lang="en-US" dirty="0"/>
          </a:p>
          <a:p>
            <a:r>
              <a:rPr lang="en-US" dirty="0"/>
              <a:t>Tissue destruction</a:t>
            </a:r>
          </a:p>
          <a:p>
            <a:endParaRPr lang="en-US" dirty="0"/>
          </a:p>
          <a:p>
            <a:r>
              <a:rPr lang="en-US" dirty="0"/>
              <a:t>Healing by connective tissue replacement of damaged tissue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7448" y="549276"/>
            <a:ext cx="10513168" cy="5470525"/>
          </a:xfrm>
        </p:spPr>
        <p:txBody>
          <a:bodyPr/>
          <a:lstStyle/>
          <a:p>
            <a:r>
              <a:rPr lang="en-US" sz="3200" dirty="0"/>
              <a:t>Persistent macrophage accumulation in chronic inflammation is mediated by</a:t>
            </a:r>
          </a:p>
          <a:p>
            <a:pPr lvl="1"/>
            <a:r>
              <a:rPr lang="en-US" sz="2800" dirty="0"/>
              <a:t>Recruitment of monocytes from the circulation : C5a, PDGF, TGF-</a:t>
            </a:r>
            <a:r>
              <a:rPr lang="en-US" dirty="0">
                <a:sym typeface="Symbol" pitchFamily="18" charset="2"/>
              </a:rPr>
              <a:t></a:t>
            </a:r>
            <a:endParaRPr lang="en-US" dirty="0"/>
          </a:p>
          <a:p>
            <a:pPr lvl="1"/>
            <a:r>
              <a:rPr lang="en-US" sz="2800" dirty="0"/>
              <a:t>Local proliferation of macrophages</a:t>
            </a:r>
          </a:p>
          <a:p>
            <a:pPr lvl="1"/>
            <a:r>
              <a:rPr lang="en-US" sz="2800" dirty="0"/>
              <a:t>Immobilization of macrophages</a:t>
            </a:r>
          </a:p>
          <a:p>
            <a:pPr lvl="1"/>
            <a:endParaRPr lang="en-US" sz="2800" dirty="0"/>
          </a:p>
          <a:p>
            <a:r>
              <a:rPr lang="en-US" sz="3200" dirty="0"/>
              <a:t>The products of activated macrophages are responsible for much of tissue injury</a:t>
            </a:r>
          </a:p>
          <a:p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5360" y="6381328"/>
            <a:ext cx="11737304" cy="476672"/>
          </a:xfrm>
        </p:spPr>
        <p:txBody>
          <a:bodyPr/>
          <a:lstStyle/>
          <a:p>
            <a:pPr algn="ctr"/>
            <a:r>
              <a:rPr lang="en-US" dirty="0"/>
              <a:t>Kumar V, Abbas AK, Aster JC, </a:t>
            </a:r>
            <a:r>
              <a:rPr lang="en-US" dirty="0" err="1"/>
              <a:t>Fausto</a:t>
            </a:r>
            <a:r>
              <a:rPr lang="en-US" dirty="0"/>
              <a:t> N. Robbins and </a:t>
            </a:r>
            <a:r>
              <a:rPr lang="en-US" dirty="0" err="1"/>
              <a:t>Cotran</a:t>
            </a:r>
            <a:r>
              <a:rPr lang="en-US" dirty="0"/>
              <a:t> Pathologic Basis of Disease. 9th ed. Philadelphia: Saunders Elsevier, 2015.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88640"/>
            <a:ext cx="10058400" cy="61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03512" y="620714"/>
            <a:ext cx="8507288" cy="5399087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OTHER CELLS IN CHRONIC INFLAMMATION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dirty="0"/>
              <a:t>Lymphocytes </a:t>
            </a:r>
          </a:p>
          <a:p>
            <a:pPr lvl="1"/>
            <a:r>
              <a:rPr lang="en-US" dirty="0"/>
              <a:t>Lymphocytes and macrophages interact in a bidirectional way and these reactions play an important role in chronic inflammation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2-2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6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1268414"/>
            <a:ext cx="8001000" cy="4751387"/>
          </a:xfrm>
        </p:spPr>
        <p:txBody>
          <a:bodyPr/>
          <a:lstStyle/>
          <a:p>
            <a:r>
              <a:rPr lang="en-US"/>
              <a:t>Eosinophils </a:t>
            </a:r>
          </a:p>
          <a:p>
            <a:pPr lvl="1"/>
            <a:r>
              <a:rPr lang="en-US"/>
              <a:t>Immune reaction mediated by IgE</a:t>
            </a:r>
          </a:p>
          <a:p>
            <a:pPr lvl="1"/>
            <a:r>
              <a:rPr lang="en-US"/>
              <a:t>Parasitic infestation</a:t>
            </a:r>
          </a:p>
          <a:p>
            <a:pPr lvl="1"/>
            <a:r>
              <a:rPr lang="en-US"/>
              <a:t>Contain major basic protein, that is toxic to parasites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Appendix</a:t>
            </a:r>
          </a:p>
          <a:p>
            <a:r>
              <a:rPr lang="en-US" dirty="0" smtClean="0"/>
              <a:t>Esophagus</a:t>
            </a:r>
          </a:p>
          <a:p>
            <a:r>
              <a:rPr lang="en-US" dirty="0"/>
              <a:t>Stomach </a:t>
            </a:r>
            <a:endParaRPr lang="en-US" dirty="0" smtClean="0"/>
          </a:p>
          <a:p>
            <a:r>
              <a:rPr lang="en-US" dirty="0" smtClean="0"/>
              <a:t>Colon</a:t>
            </a:r>
            <a:endParaRPr lang="en-US" dirty="0"/>
          </a:p>
          <a:p>
            <a:r>
              <a:rPr lang="en-US" dirty="0"/>
              <a:t>Gallbladder </a:t>
            </a:r>
          </a:p>
          <a:p>
            <a:r>
              <a:rPr lang="en-US" dirty="0" smtClean="0"/>
              <a:t>Meninges </a:t>
            </a:r>
          </a:p>
          <a:p>
            <a:r>
              <a:rPr lang="en-US" dirty="0" smtClean="0"/>
              <a:t>Salivary gland</a:t>
            </a:r>
          </a:p>
          <a:p>
            <a:r>
              <a:rPr lang="en-US" dirty="0" smtClean="0"/>
              <a:t>Lymph node </a:t>
            </a:r>
          </a:p>
          <a:p>
            <a:r>
              <a:rPr lang="en-US" dirty="0" smtClean="0"/>
              <a:t>Lung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Appendicitis </a:t>
            </a:r>
          </a:p>
          <a:p>
            <a:r>
              <a:rPr lang="en-US" dirty="0" smtClean="0"/>
              <a:t>Esophagitis </a:t>
            </a:r>
          </a:p>
          <a:p>
            <a:r>
              <a:rPr lang="en-US" dirty="0"/>
              <a:t>Gastritis </a:t>
            </a:r>
            <a:endParaRPr lang="en-US" dirty="0" smtClean="0"/>
          </a:p>
          <a:p>
            <a:r>
              <a:rPr lang="en-US" dirty="0" smtClean="0"/>
              <a:t>Colitis </a:t>
            </a:r>
            <a:endParaRPr lang="en-US" dirty="0"/>
          </a:p>
          <a:p>
            <a:r>
              <a:rPr lang="en-US" dirty="0"/>
              <a:t>Cholecystitis </a:t>
            </a:r>
          </a:p>
          <a:p>
            <a:r>
              <a:rPr lang="en-US" dirty="0" smtClean="0"/>
              <a:t>Meningitis </a:t>
            </a:r>
          </a:p>
          <a:p>
            <a:r>
              <a:rPr lang="en-US" dirty="0" smtClean="0"/>
              <a:t>Sialadenitis </a:t>
            </a:r>
          </a:p>
          <a:p>
            <a:r>
              <a:rPr lang="en-US" dirty="0" smtClean="0"/>
              <a:t>Lymphadenitis </a:t>
            </a:r>
          </a:p>
          <a:p>
            <a:r>
              <a:rPr lang="en-US" dirty="0" smtClean="0"/>
              <a:t>Pneumonitis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2-3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36"/>
            <a:ext cx="12192001" cy="6890436"/>
          </a:xfrm>
        </p:spPr>
      </p:pic>
    </p:spTree>
    <p:extLst>
      <p:ext uri="{BB962C8B-B14F-4D97-AF65-F5344CB8AC3E}">
        <p14:creationId xmlns:p14="http://schemas.microsoft.com/office/powerpoint/2010/main" val="11348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Granulomatous inflammation</a:t>
            </a:r>
            <a:endParaRPr lang="th-TH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676400"/>
            <a:ext cx="9577064" cy="4572000"/>
          </a:xfrm>
        </p:spPr>
        <p:txBody>
          <a:bodyPr/>
          <a:lstStyle/>
          <a:p>
            <a:r>
              <a:rPr lang="en-US" sz="3200" dirty="0"/>
              <a:t>Chronic inflammation, characterized by focal accumulation of activated macrophages which often develop an epithelial-like (epithelioid) appearance </a:t>
            </a:r>
          </a:p>
          <a:p>
            <a:endParaRPr lang="en-US" sz="3200" dirty="0"/>
          </a:p>
          <a:p>
            <a:r>
              <a:rPr lang="en-US" sz="3200" dirty="0"/>
              <a:t>Granuloma : focal aggregation of epithelioid macrophages and surround by a collar of mononuclear leukocytes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1464" y="836614"/>
            <a:ext cx="10081120" cy="568873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Granuloma</a:t>
            </a:r>
          </a:p>
          <a:p>
            <a:r>
              <a:rPr lang="en-US" dirty="0"/>
              <a:t>Immune </a:t>
            </a:r>
            <a:r>
              <a:rPr lang="en-US" dirty="0" smtClean="0"/>
              <a:t>granuloma</a:t>
            </a:r>
          </a:p>
          <a:p>
            <a:pPr lvl="1"/>
            <a:r>
              <a:rPr lang="en-US" dirty="0" smtClean="0"/>
              <a:t>Delayed type hypersensitivity </a:t>
            </a:r>
          </a:p>
          <a:p>
            <a:pPr lvl="1"/>
            <a:r>
              <a:rPr lang="en-US" dirty="0" smtClean="0"/>
              <a:t>Low toxicity organism : </a:t>
            </a:r>
            <a:r>
              <a:rPr lang="en-US" dirty="0" err="1" smtClean="0"/>
              <a:t>Treponema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Intracellular organism : Mycobacterium </a:t>
            </a:r>
          </a:p>
          <a:p>
            <a:pPr lvl="1"/>
            <a:r>
              <a:rPr lang="en-US" dirty="0" smtClean="0"/>
              <a:t>Infection by fungus, parasites, protozoa </a:t>
            </a:r>
          </a:p>
          <a:p>
            <a:pPr lvl="1"/>
            <a:r>
              <a:rPr lang="en-US" dirty="0" smtClean="0"/>
              <a:t>Hypersensitivity reaction or autoimmunity </a:t>
            </a:r>
            <a:endParaRPr lang="en-US" dirty="0"/>
          </a:p>
          <a:p>
            <a:pPr lvl="1"/>
            <a:r>
              <a:rPr lang="en-US" dirty="0" smtClean="0"/>
              <a:t>Pathology: Epithelioid histiocytes and </a:t>
            </a:r>
            <a:r>
              <a:rPr lang="en-US" dirty="0" err="1" smtClean="0"/>
              <a:t>langhans</a:t>
            </a:r>
            <a:r>
              <a:rPr lang="en-US" dirty="0" smtClean="0"/>
              <a:t> </a:t>
            </a:r>
            <a:r>
              <a:rPr lang="en-US" dirty="0"/>
              <a:t>type giant </a:t>
            </a:r>
            <a:r>
              <a:rPr lang="en-US" dirty="0" smtClean="0"/>
              <a:t>cell with central </a:t>
            </a:r>
            <a:r>
              <a:rPr lang="en-US" dirty="0"/>
              <a:t>caseous </a:t>
            </a:r>
            <a:r>
              <a:rPr lang="en-US" dirty="0" smtClean="0"/>
              <a:t>necrosis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84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epitheliod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langhans type gi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1464" y="836614"/>
            <a:ext cx="10081120" cy="568873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Granuloma</a:t>
            </a:r>
            <a:endParaRPr lang="th-TH" dirty="0"/>
          </a:p>
          <a:p>
            <a:r>
              <a:rPr lang="en-US" dirty="0" smtClean="0"/>
              <a:t>Foreign </a:t>
            </a:r>
            <a:r>
              <a:rPr lang="en-US" dirty="0"/>
              <a:t>body </a:t>
            </a:r>
            <a:r>
              <a:rPr lang="en-US" dirty="0" smtClean="0"/>
              <a:t>granuloma (non-immune) </a:t>
            </a:r>
            <a:endParaRPr lang="en-US" dirty="0"/>
          </a:p>
          <a:p>
            <a:pPr lvl="1"/>
            <a:r>
              <a:rPr lang="en-US" dirty="0"/>
              <a:t>Foreign body type giant cell </a:t>
            </a:r>
          </a:p>
          <a:p>
            <a:pPr lvl="1"/>
            <a:r>
              <a:rPr lang="en-US" dirty="0" smtClean="0"/>
              <a:t>Foreign body reaction </a:t>
            </a:r>
          </a:p>
          <a:p>
            <a:pPr lvl="1"/>
            <a:r>
              <a:rPr lang="en-US" dirty="0" smtClean="0"/>
              <a:t>Inert noxious materials : silica, asbestos, beryllium, silk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08foreign_body_granulo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granuloma,s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INFLAMMATION</a:t>
            </a:r>
            <a:endParaRPr lang="th-TH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64" y="1988840"/>
            <a:ext cx="9865096" cy="4535786"/>
          </a:xfrm>
        </p:spPr>
        <p:txBody>
          <a:bodyPr/>
          <a:lstStyle/>
          <a:p>
            <a:pPr>
              <a:tabLst>
                <a:tab pos="6010275" algn="l"/>
              </a:tabLst>
            </a:pPr>
            <a:r>
              <a:rPr lang="en-US" dirty="0"/>
              <a:t>Complex reactions to injurious agents</a:t>
            </a:r>
          </a:p>
          <a:p>
            <a:pPr>
              <a:tabLst>
                <a:tab pos="6010275" algn="l"/>
              </a:tabLst>
            </a:pPr>
            <a:r>
              <a:rPr lang="en-US" dirty="0"/>
              <a:t>Closely intertwined with the process of repair</a:t>
            </a:r>
          </a:p>
          <a:p>
            <a:pPr>
              <a:tabLst>
                <a:tab pos="6010275" algn="l"/>
              </a:tabLst>
            </a:pPr>
            <a:r>
              <a:rPr lang="en-US" dirty="0"/>
              <a:t>Inflammation is fundamentally a protective response</a:t>
            </a:r>
          </a:p>
          <a:p>
            <a:pPr>
              <a:tabLst>
                <a:tab pos="6010275" algn="l"/>
              </a:tabLst>
            </a:pPr>
            <a:r>
              <a:rPr lang="en-US" dirty="0"/>
              <a:t>Inflammation and repair may be potentially harmful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/>
          <a:p>
            <a:r>
              <a:rPr lang="en-US" dirty="0" smtClean="0"/>
              <a:t>Systemic effect of inflammation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712624" cy="5373215"/>
          </a:xfrm>
        </p:spPr>
        <p:txBody>
          <a:bodyPr/>
          <a:lstStyle/>
          <a:p>
            <a:r>
              <a:rPr lang="en-US" dirty="0" smtClean="0"/>
              <a:t>Fever : cytokines (TNF, IL1) stimulate production of prostaglandins in hypothalamus </a:t>
            </a:r>
          </a:p>
          <a:p>
            <a:r>
              <a:rPr lang="en-US" dirty="0" smtClean="0"/>
              <a:t>Elevated levels of </a:t>
            </a:r>
            <a:r>
              <a:rPr lang="en-US" u="sng" dirty="0" smtClean="0"/>
              <a:t>acute-phase protein</a:t>
            </a:r>
            <a:r>
              <a:rPr lang="en-US" dirty="0" smtClean="0"/>
              <a:t> : C-reactive protein, fibrinogen, serum amyloid A protein </a:t>
            </a:r>
          </a:p>
          <a:p>
            <a:pPr lvl="1"/>
            <a:r>
              <a:rPr lang="en-US" dirty="0" smtClean="0"/>
              <a:t>Erythrocyte </a:t>
            </a:r>
            <a:r>
              <a:rPr lang="en-US" dirty="0"/>
              <a:t>sedimentary rate (ESR) </a:t>
            </a:r>
            <a:endParaRPr lang="en-US" dirty="0" smtClean="0"/>
          </a:p>
          <a:p>
            <a:r>
              <a:rPr lang="en-US" dirty="0" smtClean="0"/>
              <a:t>Leukocytosis : </a:t>
            </a:r>
          </a:p>
          <a:p>
            <a:pPr lvl="1"/>
            <a:r>
              <a:rPr lang="en-US" dirty="0" smtClean="0"/>
              <a:t>CSFs stimulates production of WBC precursor in bone marrow </a:t>
            </a:r>
          </a:p>
          <a:p>
            <a:pPr lvl="1"/>
            <a:r>
              <a:rPr lang="en-US" dirty="0" smtClean="0"/>
              <a:t>TNF and IL1 accelerates release of WBC from bone marrow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12192000" cy="6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404814"/>
            <a:ext cx="8229600" cy="60483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Tissue Injury , Infection</a:t>
            </a:r>
          </a:p>
          <a:p>
            <a:pPr algn="ctr">
              <a:buFontTx/>
              <a:buNone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buFontTx/>
              <a:buNone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Inflammation</a:t>
            </a:r>
          </a:p>
          <a:p>
            <a:pPr algn="ctr">
              <a:buFontTx/>
              <a:buNone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buFontTx/>
              <a:buNone/>
            </a:pPr>
            <a:endParaRPr lang="th-TH" sz="28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Repair</a:t>
            </a:r>
            <a:endParaRPr lang="th-TH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buFontTx/>
              <a:buNone/>
            </a:pPr>
            <a:endParaRPr lang="th-TH" sz="28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buFontTx/>
              <a:buNone/>
            </a:pPr>
            <a:endParaRPr lang="th-TH" sz="28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Healing</a:t>
            </a:r>
            <a:endParaRPr lang="th-TH" sz="2800" b="1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</p:txBody>
      </p:sp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5808664" y="25654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5808664" y="40767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>
            <a:off x="5808664" y="981075"/>
            <a:ext cx="503237" cy="935038"/>
          </a:xfrm>
          <a:prstGeom prst="downArrow">
            <a:avLst>
              <a:gd name="adj1" fmla="val 50000"/>
              <a:gd name="adj2" fmla="val 46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5188" y="765176"/>
            <a:ext cx="8001000" cy="5184775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Stimuli for Acute inflammation</a:t>
            </a:r>
          </a:p>
          <a:p>
            <a:r>
              <a:rPr lang="en-US"/>
              <a:t>Infections and microbial toxins</a:t>
            </a:r>
          </a:p>
          <a:p>
            <a:r>
              <a:rPr lang="en-US"/>
              <a:t>Trauma</a:t>
            </a:r>
          </a:p>
          <a:p>
            <a:r>
              <a:rPr lang="en-US"/>
              <a:t>Physical and chemical agents</a:t>
            </a:r>
          </a:p>
          <a:p>
            <a:r>
              <a:rPr lang="en-US"/>
              <a:t>Tissue necrosis</a:t>
            </a:r>
          </a:p>
          <a:p>
            <a:r>
              <a:rPr lang="en-US"/>
              <a:t>Foreign bodies</a:t>
            </a:r>
          </a:p>
          <a:p>
            <a:r>
              <a:rPr lang="en-US"/>
              <a:t>Immune reactions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25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AEA38C"/>
      </a:dk1>
      <a:lt1>
        <a:srgbClr val="FFFFFF"/>
      </a:lt1>
      <a:dk2>
        <a:srgbClr val="5E5E56"/>
      </a:dk2>
      <a:lt2>
        <a:srgbClr val="FF7F00"/>
      </a:lt2>
      <a:accent1>
        <a:srgbClr val="FF9900"/>
      </a:accent1>
      <a:accent2>
        <a:srgbClr val="0C7CCE"/>
      </a:accent2>
      <a:accent3>
        <a:srgbClr val="B6B6B4"/>
      </a:accent3>
      <a:accent4>
        <a:srgbClr val="DADADA"/>
      </a:accent4>
      <a:accent5>
        <a:srgbClr val="FFCAAA"/>
      </a:accent5>
      <a:accent6>
        <a:srgbClr val="0A70BA"/>
      </a:accent6>
      <a:hlink>
        <a:srgbClr val="E9A021"/>
      </a:hlink>
      <a:folHlink>
        <a:srgbClr val="E2790F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7F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5E5E56"/>
        </a:dk2>
        <a:lt2>
          <a:srgbClr val="FF7F00"/>
        </a:lt2>
        <a:accent1>
          <a:srgbClr val="BBE0E3"/>
        </a:accent1>
        <a:accent2>
          <a:srgbClr val="333399"/>
        </a:accent2>
        <a:accent3>
          <a:srgbClr val="B6B6B4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5E5E56"/>
        </a:dk2>
        <a:lt2>
          <a:srgbClr val="FF7F00"/>
        </a:lt2>
        <a:accent1>
          <a:srgbClr val="FF9900"/>
        </a:accent1>
        <a:accent2>
          <a:srgbClr val="333399"/>
        </a:accent2>
        <a:accent3>
          <a:srgbClr val="B6B6B4"/>
        </a:accent3>
        <a:accent4>
          <a:srgbClr val="DADADA"/>
        </a:accent4>
        <a:accent5>
          <a:srgbClr val="FF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6E6358"/>
        </a:dk1>
        <a:lt1>
          <a:srgbClr val="FFFFFF"/>
        </a:lt1>
        <a:dk2>
          <a:srgbClr val="5E5E56"/>
        </a:dk2>
        <a:lt2>
          <a:srgbClr val="FF7F00"/>
        </a:lt2>
        <a:accent1>
          <a:srgbClr val="FF9900"/>
        </a:accent1>
        <a:accent2>
          <a:srgbClr val="333399"/>
        </a:accent2>
        <a:accent3>
          <a:srgbClr val="B6B6B4"/>
        </a:accent3>
        <a:accent4>
          <a:srgbClr val="DADADA"/>
        </a:accent4>
        <a:accent5>
          <a:srgbClr val="FF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1281</Words>
  <Application>Microsoft Office PowerPoint</Application>
  <PresentationFormat>Widescreen</PresentationFormat>
  <Paragraphs>276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Symbol</vt:lpstr>
      <vt:lpstr>Tahoma</vt:lpstr>
      <vt:lpstr>Wingdings</vt:lpstr>
      <vt:lpstr>Default Design</vt:lpstr>
      <vt:lpstr>Inflammation</vt:lpstr>
      <vt:lpstr>Learning Objectives </vt:lpstr>
      <vt:lpstr>Topic</vt:lpstr>
      <vt:lpstr>Reference </vt:lpstr>
      <vt:lpstr>PowerPoint Presentation</vt:lpstr>
      <vt:lpstr>PowerPoint Presentation</vt:lpstr>
      <vt:lpstr>INFLAMMATION</vt:lpstr>
      <vt:lpstr>PowerPoint Presentation</vt:lpstr>
      <vt:lpstr>PowerPoint Presentation</vt:lpstr>
      <vt:lpstr>PowerPoint Presentation</vt:lpstr>
      <vt:lpstr>PowerPoint Presentation</vt:lpstr>
      <vt:lpstr>ACUTE INFLAMMATION</vt:lpstr>
      <vt:lpstr>PowerPoint Presentation</vt:lpstr>
      <vt:lpstr>PowerPoint Presentation</vt:lpstr>
      <vt:lpstr>PowerPoint Presentation</vt:lpstr>
      <vt:lpstr>PowerPoint Presentation</vt:lpstr>
      <vt:lpstr>Vascular Changes </vt:lpstr>
      <vt:lpstr>PowerPoint Presentation</vt:lpstr>
      <vt:lpstr>PowerPoint Presentation</vt:lpstr>
      <vt:lpstr>Cellular Events</vt:lpstr>
      <vt:lpstr>PowerPoint Presentation</vt:lpstr>
      <vt:lpstr>PowerPoint Presentation</vt:lpstr>
      <vt:lpstr>PowerPoint Presentation</vt:lpstr>
      <vt:lpstr>PowerPoint Presentation</vt:lpstr>
      <vt:lpstr>DEFECT IN LEUKOCYTE FUNCTION</vt:lpstr>
      <vt:lpstr>CHEMICAL MEDIATORS OF INFLAMMATION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 OF ACUTE INFLAMMATION</vt:lpstr>
      <vt:lpstr>PowerPoint Presentation</vt:lpstr>
      <vt:lpstr>MORPHOLOGIC PATTERN OF ACUTE INFLAMMATION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CHRONIC INFLAMMATION</vt:lpstr>
      <vt:lpstr>Cause of chronic inflammation</vt:lpstr>
      <vt:lpstr>Chronic sialadenitis </vt:lpstr>
      <vt:lpstr>PowerPoint Presentation</vt:lpstr>
      <vt:lpstr>Morphologic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Granulomatous inflammation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Systemic effect of inflammation 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Cool Grey</dc:title>
  <dc:creator>Presentation Magazine</dc:creator>
  <cp:lastModifiedBy>Asus</cp:lastModifiedBy>
  <cp:revision>150</cp:revision>
  <dcterms:created xsi:type="dcterms:W3CDTF">2005-03-26T15:14:34Z</dcterms:created>
  <dcterms:modified xsi:type="dcterms:W3CDTF">2021-05-21T04:26:12Z</dcterms:modified>
</cp:coreProperties>
</file>